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Average" panose="020B0604020202020204" charset="0"/>
      <p:regular r:id="rId17"/>
    </p:embeddedFont>
    <p:embeddedFont>
      <p:font typeface="Oswald" panose="00000500000000000000" pitchFamily="2" charset="0"/>
      <p:regular r:id="rId18"/>
      <p:bold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19eabde209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19eabde20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19eabde209_0_7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19eabde20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19eabde209_0_7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19eabde20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6f980f9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c6f980f9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19eabde209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19eabde20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80f91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6f980f91_0_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6f980f91_0_4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6f980f91_0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6f980f9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19eabde209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19eabde20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19eabde209_0_3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19eabde20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6f980f91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60" name="Google Shape;60;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Nike: </a:t>
            </a:r>
            <a:endParaRPr/>
          </a:p>
          <a:p>
            <a:pPr marL="0" lvl="0" indent="0" algn="ctr" rtl="0">
              <a:spcBef>
                <a:spcPts val="0"/>
              </a:spcBef>
              <a:spcAft>
                <a:spcPts val="0"/>
              </a:spcAft>
              <a:buNone/>
            </a:pPr>
            <a:r>
              <a:rPr lang="en" u="sng"/>
              <a:t>Product Recommendation System</a:t>
            </a:r>
            <a:endParaRPr u="sng"/>
          </a:p>
        </p:txBody>
      </p:sp>
      <p:sp>
        <p:nvSpPr>
          <p:cNvPr id="61" name="Google Shape;61;p13"/>
          <p:cNvSpPr txBox="1">
            <a:spLocks noGrp="1"/>
          </p:cNvSpPr>
          <p:nvPr>
            <p:ph type="subTitle" idx="1"/>
          </p:nvPr>
        </p:nvSpPr>
        <p:spPr>
          <a:xfrm>
            <a:off x="1127975" y="3658075"/>
            <a:ext cx="7801500" cy="117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Karan Khadka, 0836689</a:t>
            </a:r>
            <a:endParaRPr/>
          </a:p>
          <a:p>
            <a:pPr marL="0" lvl="0" indent="0" algn="r" rtl="0">
              <a:spcBef>
                <a:spcPts val="0"/>
              </a:spcBef>
              <a:spcAft>
                <a:spcPts val="0"/>
              </a:spcAft>
              <a:buNone/>
            </a:pPr>
            <a:r>
              <a:rPr lang="en"/>
              <a:t>Data Analytics in Business</a:t>
            </a:r>
            <a:endParaRPr/>
          </a:p>
          <a:p>
            <a:pPr marL="0" lvl="0" indent="0" algn="r" rtl="0">
              <a:spcBef>
                <a:spcPts val="0"/>
              </a:spcBef>
              <a:spcAft>
                <a:spcPts val="0"/>
              </a:spcAft>
              <a:buNone/>
            </a:pPr>
            <a:r>
              <a:rPr lang="en"/>
              <a:t>11-26-2024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2"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151" name="Google Shape;151;p22"/>
          <p:cNvSpPr txBox="1">
            <a:spLocks noGrp="1"/>
          </p:cNvSpPr>
          <p:nvPr>
            <p:ph type="title"/>
          </p:nvPr>
        </p:nvSpPr>
        <p:spPr>
          <a:xfrm>
            <a:off x="289950" y="0"/>
            <a:ext cx="338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Sentiment Analysis</a:t>
            </a:r>
            <a:endParaRPr/>
          </a:p>
        </p:txBody>
      </p:sp>
      <p:pic>
        <p:nvPicPr>
          <p:cNvPr id="152" name="Google Shape;152;p22"/>
          <p:cNvPicPr preferRelativeResize="0"/>
          <p:nvPr/>
        </p:nvPicPr>
        <p:blipFill>
          <a:blip r:embed="rId4">
            <a:alphaModFix/>
          </a:blip>
          <a:stretch>
            <a:fillRect/>
          </a:stretch>
        </p:blipFill>
        <p:spPr>
          <a:xfrm>
            <a:off x="3923650" y="2428325"/>
            <a:ext cx="4984525" cy="2604125"/>
          </a:xfrm>
          <a:prstGeom prst="rect">
            <a:avLst/>
          </a:prstGeom>
          <a:noFill/>
          <a:ln>
            <a:noFill/>
          </a:ln>
        </p:spPr>
      </p:pic>
      <p:pic>
        <p:nvPicPr>
          <p:cNvPr id="153" name="Google Shape;153;p22"/>
          <p:cNvPicPr preferRelativeResize="0"/>
          <p:nvPr/>
        </p:nvPicPr>
        <p:blipFill>
          <a:blip r:embed="rId5">
            <a:alphaModFix/>
          </a:blip>
          <a:stretch>
            <a:fillRect/>
          </a:stretch>
        </p:blipFill>
        <p:spPr>
          <a:xfrm>
            <a:off x="3923650" y="59825"/>
            <a:ext cx="2542150" cy="2195475"/>
          </a:xfrm>
          <a:prstGeom prst="rect">
            <a:avLst/>
          </a:prstGeom>
          <a:noFill/>
          <a:ln>
            <a:noFill/>
          </a:ln>
        </p:spPr>
      </p:pic>
      <p:pic>
        <p:nvPicPr>
          <p:cNvPr id="154" name="Google Shape;154;p22"/>
          <p:cNvPicPr preferRelativeResize="0"/>
          <p:nvPr/>
        </p:nvPicPr>
        <p:blipFill>
          <a:blip r:embed="rId6">
            <a:alphaModFix/>
          </a:blip>
          <a:stretch>
            <a:fillRect/>
          </a:stretch>
        </p:blipFill>
        <p:spPr>
          <a:xfrm>
            <a:off x="6539699" y="59825"/>
            <a:ext cx="2542150" cy="2195475"/>
          </a:xfrm>
          <a:prstGeom prst="rect">
            <a:avLst/>
          </a:prstGeom>
          <a:noFill/>
          <a:ln>
            <a:noFill/>
          </a:ln>
        </p:spPr>
      </p:pic>
      <p:sp>
        <p:nvSpPr>
          <p:cNvPr id="155" name="Google Shape;155;p22"/>
          <p:cNvSpPr txBox="1">
            <a:spLocks noGrp="1"/>
          </p:cNvSpPr>
          <p:nvPr>
            <p:ph type="title"/>
          </p:nvPr>
        </p:nvSpPr>
        <p:spPr>
          <a:xfrm>
            <a:off x="83100" y="515425"/>
            <a:ext cx="3670800" cy="4758300"/>
          </a:xfrm>
          <a:prstGeom prst="rect">
            <a:avLst/>
          </a:prstGeom>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2"/>
              </a:buClr>
              <a:buSzPts val="1400"/>
              <a:buFont typeface="Average"/>
              <a:buChar char="●"/>
            </a:pPr>
            <a:r>
              <a:rPr lang="en" sz="1400">
                <a:solidFill>
                  <a:schemeClr val="dk2"/>
                </a:solidFill>
                <a:latin typeface="Average"/>
                <a:ea typeface="Average"/>
                <a:cs typeface="Average"/>
                <a:sym typeface="Average"/>
              </a:rPr>
              <a:t>The sentiment scores seem to be normally distributed with a peak around 0.4–0.6, indicating that the dataset contains predominantly neutral-to-positive sentiments.</a:t>
            </a:r>
            <a:endParaRPr sz="1400">
              <a:solidFill>
                <a:schemeClr val="dk2"/>
              </a:solidFill>
              <a:latin typeface="Average"/>
              <a:ea typeface="Average"/>
              <a:cs typeface="Average"/>
              <a:sym typeface="Average"/>
            </a:endParaRPr>
          </a:p>
          <a:p>
            <a:pPr marL="457200" lvl="0" indent="-317500" algn="l" rtl="0">
              <a:lnSpc>
                <a:spcPct val="115000"/>
              </a:lnSpc>
              <a:spcBef>
                <a:spcPts val="0"/>
              </a:spcBef>
              <a:spcAft>
                <a:spcPts val="0"/>
              </a:spcAft>
              <a:buClr>
                <a:schemeClr val="dk2"/>
              </a:buClr>
              <a:buSzPts val="1400"/>
              <a:buFont typeface="Average"/>
              <a:buChar char="●"/>
            </a:pPr>
            <a:r>
              <a:rPr lang="en" sz="1400">
                <a:solidFill>
                  <a:schemeClr val="dk2"/>
                </a:solidFill>
                <a:latin typeface="Average"/>
                <a:ea typeface="Average"/>
                <a:cs typeface="Average"/>
                <a:sym typeface="Average"/>
              </a:rPr>
              <a:t>The tails suggests fewer instances of very negative or very positive sentiments.</a:t>
            </a:r>
            <a:endParaRPr sz="1400">
              <a:solidFill>
                <a:schemeClr val="dk2"/>
              </a:solidFill>
              <a:latin typeface="Average"/>
              <a:ea typeface="Average"/>
              <a:cs typeface="Average"/>
              <a:sym typeface="Average"/>
            </a:endParaRPr>
          </a:p>
          <a:p>
            <a:pPr marL="457200" lvl="0" indent="-317500" algn="l" rtl="0">
              <a:lnSpc>
                <a:spcPct val="115000"/>
              </a:lnSpc>
              <a:spcBef>
                <a:spcPts val="0"/>
              </a:spcBef>
              <a:spcAft>
                <a:spcPts val="0"/>
              </a:spcAft>
              <a:buClr>
                <a:schemeClr val="dk2"/>
              </a:buClr>
              <a:buSzPts val="1400"/>
              <a:buFont typeface="Average"/>
              <a:buChar char="●"/>
            </a:pPr>
            <a:r>
              <a:rPr lang="en" sz="1400">
                <a:solidFill>
                  <a:schemeClr val="dk2"/>
                </a:solidFill>
                <a:latin typeface="Average"/>
                <a:ea typeface="Average"/>
                <a:cs typeface="Average"/>
                <a:sym typeface="Average"/>
              </a:rPr>
              <a:t>The VADER sentiment polarity distribution is heavily skewed towards the positive range (0.8–1.0).</a:t>
            </a:r>
            <a:endParaRPr sz="1400">
              <a:solidFill>
                <a:schemeClr val="dk2"/>
              </a:solidFill>
              <a:latin typeface="Average"/>
              <a:ea typeface="Average"/>
              <a:cs typeface="Average"/>
              <a:sym typeface="Average"/>
            </a:endParaRPr>
          </a:p>
          <a:p>
            <a:pPr marL="457200" lvl="0" indent="-317500" algn="l" rtl="0">
              <a:lnSpc>
                <a:spcPct val="115000"/>
              </a:lnSpc>
              <a:spcBef>
                <a:spcPts val="0"/>
              </a:spcBef>
              <a:spcAft>
                <a:spcPts val="0"/>
              </a:spcAft>
              <a:buClr>
                <a:schemeClr val="dk2"/>
              </a:buClr>
              <a:buSzPts val="1400"/>
              <a:buFont typeface="Average"/>
              <a:buChar char="●"/>
            </a:pPr>
            <a:r>
              <a:rPr lang="en" sz="1400">
                <a:solidFill>
                  <a:schemeClr val="dk2"/>
                </a:solidFill>
                <a:latin typeface="Average"/>
                <a:ea typeface="Average"/>
                <a:cs typeface="Average"/>
                <a:sym typeface="Average"/>
              </a:rPr>
              <a:t>Products with negative sentiment (polarity below 0) appear to have prices mostly below $125.</a:t>
            </a:r>
            <a:endParaRPr sz="1400">
              <a:solidFill>
                <a:schemeClr val="dk2"/>
              </a:solidFill>
              <a:latin typeface="Average"/>
              <a:ea typeface="Average"/>
              <a:cs typeface="Average"/>
              <a:sym typeface="Average"/>
            </a:endParaRPr>
          </a:p>
          <a:p>
            <a:pPr marL="457200" lvl="0" indent="-317500" algn="l" rtl="0">
              <a:lnSpc>
                <a:spcPct val="115000"/>
              </a:lnSpc>
              <a:spcBef>
                <a:spcPts val="0"/>
              </a:spcBef>
              <a:spcAft>
                <a:spcPts val="0"/>
              </a:spcAft>
              <a:buClr>
                <a:schemeClr val="dk2"/>
              </a:buClr>
              <a:buSzPts val="1400"/>
              <a:buFont typeface="Average"/>
              <a:buChar char="●"/>
            </a:pPr>
            <a:r>
              <a:rPr lang="en" sz="1400">
                <a:solidFill>
                  <a:schemeClr val="dk2"/>
                </a:solidFill>
                <a:latin typeface="Average"/>
                <a:ea typeface="Average"/>
                <a:cs typeface="Average"/>
                <a:sym typeface="Average"/>
              </a:rPr>
              <a:t>Higher sentiment values (above 0.5) are associated with a broader range of prices, including higher-priced products ($150+).</a:t>
            </a:r>
            <a:endParaRPr sz="1400">
              <a:solidFill>
                <a:schemeClr val="dk2"/>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3"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161" name="Google Shape;161;p2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Product Recommendation System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4"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167" name="Google Shape;167;p24" descr="Background pointer shape in timeline graphic"/>
          <p:cNvSpPr/>
          <p:nvPr/>
        </p:nvSpPr>
        <p:spPr>
          <a:xfrm>
            <a:off x="915375" y="1699022"/>
            <a:ext cx="2729700" cy="1926300"/>
          </a:xfrm>
          <a:prstGeom prst="homePlate">
            <a:avLst>
              <a:gd name="adj" fmla="val 50000"/>
            </a:avLst>
          </a:prstGeom>
          <a:solidFill>
            <a:schemeClr val="dk1"/>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8" name="Google Shape;168;p24" descr="Background pointer shape in timeline graphic"/>
          <p:cNvSpPr/>
          <p:nvPr/>
        </p:nvSpPr>
        <p:spPr>
          <a:xfrm>
            <a:off x="2832776" y="1699021"/>
            <a:ext cx="3443700" cy="1926300"/>
          </a:xfrm>
          <a:prstGeom prst="chevron">
            <a:avLst>
              <a:gd name="adj" fmla="val 50000"/>
            </a:avLst>
          </a:prstGeom>
          <a:solidFill>
            <a:schemeClr val="dk1"/>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lvl="0" indent="0" algn="ctr" rtl="0">
              <a:spcBef>
                <a:spcPts val="0"/>
              </a:spcBef>
              <a:spcAft>
                <a:spcPts val="0"/>
              </a:spcAft>
              <a:buNone/>
            </a:pPr>
            <a:endParaRPr sz="1050">
              <a:solidFill>
                <a:schemeClr val="dk2"/>
              </a:solidFill>
            </a:endParaRPr>
          </a:p>
        </p:txBody>
      </p:sp>
      <p:sp>
        <p:nvSpPr>
          <p:cNvPr id="169" name="Google Shape;169;p24" descr="Background pointer shape in timeline graphic"/>
          <p:cNvSpPr/>
          <p:nvPr/>
        </p:nvSpPr>
        <p:spPr>
          <a:xfrm>
            <a:off x="5417450" y="1699023"/>
            <a:ext cx="2943600" cy="1926300"/>
          </a:xfrm>
          <a:prstGeom prst="chevron">
            <a:avLst>
              <a:gd name="adj" fmla="val 50000"/>
            </a:avLst>
          </a:prstGeom>
          <a:solidFill>
            <a:schemeClr val="dk1"/>
          </a:solidFill>
          <a:ln w="9525" cap="flat" cmpd="sng">
            <a:solidFill>
              <a:srgbClr val="FFFFFF"/>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70" name="Google Shape;170;p24"/>
          <p:cNvSpPr txBox="1"/>
          <p:nvPr/>
        </p:nvSpPr>
        <p:spPr>
          <a:xfrm>
            <a:off x="905600" y="1820275"/>
            <a:ext cx="2156400" cy="154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150"/>
              <a:t>First we select the method we are going to use. I am using Content based filtering for my model as I have less user-interaction data and more features on the content.</a:t>
            </a:r>
            <a:endParaRPr sz="1150"/>
          </a:p>
          <a:p>
            <a:pPr marL="0" lvl="0" indent="0" algn="ctr" rtl="0">
              <a:spcBef>
                <a:spcPts val="1200"/>
              </a:spcBef>
              <a:spcAft>
                <a:spcPts val="0"/>
              </a:spcAft>
              <a:buNone/>
            </a:pPr>
            <a:endParaRPr sz="1150"/>
          </a:p>
        </p:txBody>
      </p:sp>
      <p:sp>
        <p:nvSpPr>
          <p:cNvPr id="171" name="Google Shape;171;p24"/>
          <p:cNvSpPr txBox="1"/>
          <p:nvPr/>
        </p:nvSpPr>
        <p:spPr>
          <a:xfrm>
            <a:off x="3062000" y="1614925"/>
            <a:ext cx="2685900" cy="1954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50"/>
              <a:t> The features I am choosing </a:t>
            </a:r>
            <a:endParaRPr sz="1150"/>
          </a:p>
          <a:p>
            <a:pPr marL="0" lvl="0" indent="0" algn="ctr" rtl="0">
              <a:spcBef>
                <a:spcPts val="0"/>
              </a:spcBef>
              <a:spcAft>
                <a:spcPts val="0"/>
              </a:spcAft>
              <a:buNone/>
            </a:pPr>
            <a:r>
              <a:rPr lang="en" sz="1150"/>
              <a:t>are:</a:t>
            </a:r>
            <a:endParaRPr sz="1150"/>
          </a:p>
          <a:p>
            <a:pPr marL="0" lvl="0" indent="0" algn="ctr" rtl="0">
              <a:spcBef>
                <a:spcPts val="0"/>
              </a:spcBef>
              <a:spcAft>
                <a:spcPts val="0"/>
              </a:spcAft>
              <a:buNone/>
            </a:pPr>
            <a:r>
              <a:rPr lang="en" sz="1150"/>
              <a:t>['currentPrice','fullPrice', 'Rating',</a:t>
            </a:r>
            <a:endParaRPr sz="1150"/>
          </a:p>
          <a:p>
            <a:pPr marL="0" lvl="0" indent="0" algn="ctr" rtl="0">
              <a:spcBef>
                <a:spcPts val="0"/>
              </a:spcBef>
              <a:spcAft>
                <a:spcPts val="0"/>
              </a:spcAft>
              <a:buNone/>
            </a:pPr>
            <a:r>
              <a:rPr lang="en" sz="1150"/>
              <a:t>'Comfort Feedback', </a:t>
            </a:r>
            <a:endParaRPr sz="1150"/>
          </a:p>
          <a:p>
            <a:pPr marL="0" lvl="0" indent="0" algn="ctr" rtl="0">
              <a:spcBef>
                <a:spcPts val="0"/>
              </a:spcBef>
              <a:spcAft>
                <a:spcPts val="0"/>
              </a:spcAft>
              <a:buNone/>
            </a:pPr>
            <a:r>
              <a:rPr lang="en" sz="1150"/>
              <a:t>'BestSeller',</a:t>
            </a:r>
            <a:endParaRPr sz="1150"/>
          </a:p>
          <a:p>
            <a:pPr marL="0" lvl="0" indent="0" algn="ctr" rtl="0">
              <a:spcBef>
                <a:spcPts val="0"/>
              </a:spcBef>
              <a:spcAft>
                <a:spcPts val="0"/>
              </a:spcAft>
              <a:buNone/>
            </a:pPr>
            <a:r>
              <a:rPr lang="en" sz="1150"/>
              <a:t>'Fit Feedback',</a:t>
            </a:r>
            <a:endParaRPr sz="1150"/>
          </a:p>
          <a:p>
            <a:pPr marL="0" lvl="0" indent="0" algn="ctr" rtl="0">
              <a:spcBef>
                <a:spcPts val="0"/>
              </a:spcBef>
              <a:spcAft>
                <a:spcPts val="0"/>
              </a:spcAft>
              <a:buNone/>
            </a:pPr>
            <a:r>
              <a:rPr lang="en" sz="1150"/>
              <a:t>Category, 	</a:t>
            </a:r>
            <a:endParaRPr sz="1150"/>
          </a:p>
          <a:p>
            <a:pPr marL="0" lvl="0" indent="0" algn="ctr" rtl="0">
              <a:spcBef>
                <a:spcPts val="0"/>
              </a:spcBef>
              <a:spcAft>
                <a:spcPts val="0"/>
              </a:spcAft>
              <a:buNone/>
            </a:pPr>
            <a:r>
              <a:rPr lang="en" sz="1150"/>
              <a:t>'Color(s)',</a:t>
            </a:r>
            <a:endParaRPr sz="1150"/>
          </a:p>
          <a:p>
            <a:pPr marL="0" lvl="0" indent="0" algn="ctr" rtl="0">
              <a:spcBef>
                <a:spcPts val="0"/>
              </a:spcBef>
              <a:spcAft>
                <a:spcPts val="0"/>
              </a:spcAft>
              <a:buNone/>
            </a:pPr>
            <a:r>
              <a:rPr lang="en" sz="1150"/>
              <a:t>'Sentiment_Polarity','</a:t>
            </a:r>
            <a:endParaRPr sz="1150"/>
          </a:p>
          <a:p>
            <a:pPr marL="0" lvl="0" indent="0" algn="ctr" rtl="0">
              <a:spcBef>
                <a:spcPts val="0"/>
              </a:spcBef>
              <a:spcAft>
                <a:spcPts val="0"/>
              </a:spcAft>
              <a:buNone/>
            </a:pPr>
            <a:r>
              <a:rPr lang="en" sz="1150"/>
              <a:t>VADER_Sentiment']</a:t>
            </a:r>
            <a:endParaRPr sz="1150"/>
          </a:p>
        </p:txBody>
      </p:sp>
      <p:sp>
        <p:nvSpPr>
          <p:cNvPr id="172" name="Google Shape;172;p24"/>
          <p:cNvSpPr txBox="1"/>
          <p:nvPr/>
        </p:nvSpPr>
        <p:spPr>
          <a:xfrm>
            <a:off x="6276600" y="1768875"/>
            <a:ext cx="1761600" cy="221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t>I am using cosine symmetry for my model to make predictions.</a:t>
            </a:r>
            <a:endParaRPr sz="1100"/>
          </a:p>
          <a:p>
            <a:pPr marL="0" lvl="0" indent="0" algn="l" rtl="0">
              <a:lnSpc>
                <a:spcPct val="115000"/>
              </a:lnSpc>
              <a:spcBef>
                <a:spcPts val="1200"/>
              </a:spcBef>
              <a:spcAft>
                <a:spcPts val="0"/>
              </a:spcAft>
              <a:buNone/>
            </a:pPr>
            <a:r>
              <a:rPr lang="en" sz="1100"/>
              <a:t>For each product select the model recommends at most 10 products similar to the one chosen.</a:t>
            </a:r>
            <a:endParaRPr sz="1100"/>
          </a:p>
          <a:p>
            <a:pPr marL="0" lvl="0" indent="0" algn="ctr" rtl="0">
              <a:spcBef>
                <a:spcPts val="1200"/>
              </a:spcBef>
              <a:spcAft>
                <a:spcPts val="0"/>
              </a:spcAft>
              <a:buNone/>
            </a:pPr>
            <a:endParaRPr sz="1100"/>
          </a:p>
        </p:txBody>
      </p:sp>
      <p:sp>
        <p:nvSpPr>
          <p:cNvPr id="173" name="Google Shape;173;p24"/>
          <p:cNvSpPr txBox="1">
            <a:spLocks noGrp="1"/>
          </p:cNvSpPr>
          <p:nvPr>
            <p:ph type="title"/>
          </p:nvPr>
        </p:nvSpPr>
        <p:spPr>
          <a:xfrm>
            <a:off x="294325" y="59695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Steps to make Product Recommendation 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5"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pic>
        <p:nvPicPr>
          <p:cNvPr id="179" name="Google Shape;179;p25"/>
          <p:cNvPicPr preferRelativeResize="0"/>
          <p:nvPr/>
        </p:nvPicPr>
        <p:blipFill>
          <a:blip r:embed="rId4">
            <a:alphaModFix/>
          </a:blip>
          <a:stretch>
            <a:fillRect/>
          </a:stretch>
        </p:blipFill>
        <p:spPr>
          <a:xfrm>
            <a:off x="4771596" y="65375"/>
            <a:ext cx="4230076" cy="2646525"/>
          </a:xfrm>
          <a:prstGeom prst="rect">
            <a:avLst/>
          </a:prstGeom>
          <a:noFill/>
          <a:ln>
            <a:noFill/>
          </a:ln>
        </p:spPr>
      </p:pic>
      <p:pic>
        <p:nvPicPr>
          <p:cNvPr id="180" name="Google Shape;180;p25"/>
          <p:cNvPicPr preferRelativeResize="0"/>
          <p:nvPr/>
        </p:nvPicPr>
        <p:blipFill>
          <a:blip r:embed="rId5">
            <a:alphaModFix/>
          </a:blip>
          <a:stretch>
            <a:fillRect/>
          </a:stretch>
        </p:blipFill>
        <p:spPr>
          <a:xfrm>
            <a:off x="4708875" y="2711900"/>
            <a:ext cx="4340650" cy="2352876"/>
          </a:xfrm>
          <a:prstGeom prst="rect">
            <a:avLst/>
          </a:prstGeom>
          <a:noFill/>
          <a:ln>
            <a:noFill/>
          </a:ln>
        </p:spPr>
      </p:pic>
      <p:sp>
        <p:nvSpPr>
          <p:cNvPr id="181" name="Google Shape;181;p25"/>
          <p:cNvSpPr txBox="1">
            <a:spLocks noGrp="1"/>
          </p:cNvSpPr>
          <p:nvPr>
            <p:ph type="title"/>
          </p:nvPr>
        </p:nvSpPr>
        <p:spPr>
          <a:xfrm>
            <a:off x="268200" y="210950"/>
            <a:ext cx="4230000" cy="75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a:p>
        </p:txBody>
      </p:sp>
      <p:sp>
        <p:nvSpPr>
          <p:cNvPr id="182" name="Google Shape;182;p25"/>
          <p:cNvSpPr txBox="1">
            <a:spLocks noGrp="1"/>
          </p:cNvSpPr>
          <p:nvPr>
            <p:ph type="title"/>
          </p:nvPr>
        </p:nvSpPr>
        <p:spPr>
          <a:xfrm>
            <a:off x="83100" y="950375"/>
            <a:ext cx="4045200" cy="3871200"/>
          </a:xfrm>
          <a:prstGeom prst="rect">
            <a:avLst/>
          </a:prstGeom>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dk2"/>
              </a:buClr>
              <a:buSzPts val="1600"/>
              <a:buFont typeface="Average"/>
              <a:buChar char="●"/>
            </a:pPr>
            <a:r>
              <a:rPr lang="en" sz="1600">
                <a:solidFill>
                  <a:schemeClr val="dk2"/>
                </a:solidFill>
                <a:latin typeface="Average"/>
                <a:ea typeface="Average"/>
                <a:cs typeface="Average"/>
                <a:sym typeface="Average"/>
              </a:rPr>
              <a:t>We first select a product. Based on our selection, the model gives at most 10 recommendations.</a:t>
            </a:r>
            <a:endParaRPr sz="1600">
              <a:solidFill>
                <a:schemeClr val="dk2"/>
              </a:solidFill>
              <a:latin typeface="Average"/>
              <a:ea typeface="Average"/>
              <a:cs typeface="Average"/>
              <a:sym typeface="Average"/>
            </a:endParaRPr>
          </a:p>
          <a:p>
            <a:pPr marL="457200" lvl="0" indent="-330200" algn="l" rtl="0">
              <a:lnSpc>
                <a:spcPct val="115000"/>
              </a:lnSpc>
              <a:spcBef>
                <a:spcPts val="0"/>
              </a:spcBef>
              <a:spcAft>
                <a:spcPts val="0"/>
              </a:spcAft>
              <a:buClr>
                <a:schemeClr val="dk2"/>
              </a:buClr>
              <a:buSzPts val="1600"/>
              <a:buFont typeface="Average"/>
              <a:buChar char="●"/>
            </a:pPr>
            <a:r>
              <a:rPr lang="en" sz="1600">
                <a:solidFill>
                  <a:schemeClr val="dk2"/>
                </a:solidFill>
                <a:latin typeface="Average"/>
                <a:ea typeface="Average"/>
                <a:cs typeface="Average"/>
                <a:sym typeface="Average"/>
              </a:rPr>
              <a:t>Each time you select a new product, new recommendations are given.</a:t>
            </a:r>
            <a:endParaRPr sz="1600">
              <a:solidFill>
                <a:schemeClr val="dk2"/>
              </a:solidFill>
              <a:latin typeface="Average"/>
              <a:ea typeface="Average"/>
              <a:cs typeface="Average"/>
              <a:sym typeface="Average"/>
            </a:endParaRPr>
          </a:p>
          <a:p>
            <a:pPr marL="457200" lvl="0" indent="-330200" algn="l" rtl="0">
              <a:lnSpc>
                <a:spcPct val="115000"/>
              </a:lnSpc>
              <a:spcBef>
                <a:spcPts val="0"/>
              </a:spcBef>
              <a:spcAft>
                <a:spcPts val="0"/>
              </a:spcAft>
              <a:buClr>
                <a:schemeClr val="dk2"/>
              </a:buClr>
              <a:buSzPts val="1600"/>
              <a:buFont typeface="Average"/>
              <a:buChar char="●"/>
            </a:pPr>
            <a:r>
              <a:rPr lang="en" sz="1600">
                <a:solidFill>
                  <a:schemeClr val="dk2"/>
                </a:solidFill>
                <a:latin typeface="Average"/>
                <a:ea typeface="Average"/>
                <a:cs typeface="Average"/>
                <a:sym typeface="Average"/>
              </a:rPr>
              <a:t>The recommendations are based on the currentPrice, FitFeedback, Rating, etc.</a:t>
            </a:r>
            <a:endParaRPr sz="1600">
              <a:solidFill>
                <a:schemeClr val="dk2"/>
              </a:solidFill>
              <a:latin typeface="Average"/>
              <a:ea typeface="Average"/>
              <a:cs typeface="Average"/>
              <a:sym typeface="Average"/>
            </a:endParaRPr>
          </a:p>
          <a:p>
            <a:pPr marL="457200" lvl="0" indent="-330200" algn="l" rtl="0">
              <a:lnSpc>
                <a:spcPct val="115000"/>
              </a:lnSpc>
              <a:spcBef>
                <a:spcPts val="0"/>
              </a:spcBef>
              <a:spcAft>
                <a:spcPts val="0"/>
              </a:spcAft>
              <a:buClr>
                <a:schemeClr val="dk2"/>
              </a:buClr>
              <a:buSzPts val="1600"/>
              <a:buFont typeface="Average"/>
              <a:buChar char="●"/>
            </a:pPr>
            <a:r>
              <a:rPr lang="en" sz="1600">
                <a:solidFill>
                  <a:schemeClr val="dk2"/>
                </a:solidFill>
                <a:latin typeface="Average"/>
                <a:ea typeface="Average"/>
                <a:cs typeface="Average"/>
                <a:sym typeface="Average"/>
              </a:rPr>
              <a:t>The precision score for the model is low, </a:t>
            </a:r>
            <a:r>
              <a:rPr lang="en" sz="1600" u="sng">
                <a:solidFill>
                  <a:schemeClr val="dk2"/>
                </a:solidFill>
                <a:latin typeface="Average"/>
                <a:ea typeface="Average"/>
                <a:cs typeface="Average"/>
                <a:sym typeface="Average"/>
              </a:rPr>
              <a:t>Precision@10 = 0.20</a:t>
            </a:r>
            <a:r>
              <a:rPr lang="en" sz="1600">
                <a:solidFill>
                  <a:schemeClr val="dk2"/>
                </a:solidFill>
                <a:latin typeface="Average"/>
                <a:ea typeface="Average"/>
                <a:cs typeface="Average"/>
                <a:sym typeface="Average"/>
              </a:rPr>
              <a:t> indicating on average, only 20% of the top 10 recommendations are relevant.</a:t>
            </a:r>
            <a:endParaRPr sz="1600">
              <a:solidFill>
                <a:schemeClr val="dk2"/>
              </a:solidFill>
              <a:latin typeface="Average"/>
              <a:ea typeface="Average"/>
              <a:cs typeface="Average"/>
              <a:sym typeface="Average"/>
            </a:endParaRPr>
          </a:p>
          <a:p>
            <a:pPr marL="457200" lvl="0" indent="-330200" algn="l" rtl="0">
              <a:lnSpc>
                <a:spcPct val="115000"/>
              </a:lnSpc>
              <a:spcBef>
                <a:spcPts val="0"/>
              </a:spcBef>
              <a:spcAft>
                <a:spcPts val="0"/>
              </a:spcAft>
              <a:buClr>
                <a:schemeClr val="dk2"/>
              </a:buClr>
              <a:buSzPts val="1600"/>
              <a:buFont typeface="Average"/>
              <a:buChar char="●"/>
            </a:pPr>
            <a:r>
              <a:rPr lang="en" sz="1600">
                <a:solidFill>
                  <a:schemeClr val="dk2"/>
                </a:solidFill>
                <a:latin typeface="Average"/>
                <a:ea typeface="Average"/>
                <a:cs typeface="Average"/>
                <a:sym typeface="Average"/>
              </a:rPr>
              <a:t>The Mean Reciprocal Rank is also low, </a:t>
            </a:r>
            <a:r>
              <a:rPr lang="en" sz="1600" u="sng">
                <a:solidFill>
                  <a:schemeClr val="dk2"/>
                </a:solidFill>
                <a:latin typeface="Average"/>
                <a:ea typeface="Average"/>
                <a:cs typeface="Average"/>
                <a:sym typeface="Average"/>
              </a:rPr>
              <a:t>MRR = 0.50</a:t>
            </a:r>
            <a:r>
              <a:rPr lang="en" sz="1600">
                <a:solidFill>
                  <a:schemeClr val="dk2"/>
                </a:solidFill>
                <a:latin typeface="Average"/>
                <a:ea typeface="Average"/>
                <a:cs typeface="Average"/>
                <a:sym typeface="Average"/>
              </a:rPr>
              <a:t> indicating that the first relevant item appears at rank 2</a:t>
            </a:r>
            <a:endParaRPr sz="1600">
              <a:solidFill>
                <a:schemeClr val="dk2"/>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6"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188" name="Google Shape;188;p26"/>
          <p:cNvSpPr txBox="1">
            <a:spLocks noGrp="1"/>
          </p:cNvSpPr>
          <p:nvPr>
            <p:ph type="body" idx="1"/>
          </p:nvPr>
        </p:nvSpPr>
        <p:spPr>
          <a:xfrm>
            <a:off x="343800" y="98375"/>
            <a:ext cx="59988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Conclusion</a:t>
            </a:r>
            <a:endParaRPr sz="3600"/>
          </a:p>
        </p:txBody>
      </p:sp>
      <p:sp>
        <p:nvSpPr>
          <p:cNvPr id="189" name="Google Shape;189;p26"/>
          <p:cNvSpPr txBox="1">
            <a:spLocks noGrp="1"/>
          </p:cNvSpPr>
          <p:nvPr>
            <p:ph type="title" idx="4294967295"/>
          </p:nvPr>
        </p:nvSpPr>
        <p:spPr>
          <a:xfrm>
            <a:off x="83100" y="1178775"/>
            <a:ext cx="8466300" cy="3719100"/>
          </a:xfrm>
          <a:prstGeom prst="rect">
            <a:avLst/>
          </a:prstGeom>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dk2"/>
              </a:buClr>
              <a:buSzPts val="1800"/>
              <a:buFont typeface="Average"/>
              <a:buChar char="●"/>
            </a:pPr>
            <a:r>
              <a:rPr lang="en" sz="1800">
                <a:solidFill>
                  <a:schemeClr val="dk2"/>
                </a:solidFill>
                <a:latin typeface="Average"/>
                <a:ea typeface="Average"/>
                <a:cs typeface="Average"/>
                <a:sym typeface="Average"/>
              </a:rPr>
              <a:t>The sentiment and recommendation analysis revealed critical insights into product performance and customer preferences like ‘Nike Air Jordan Mid ’ is the most popular pair of shoes and how customers like it when they can customise their shoes like in ‘NBY’.</a:t>
            </a:r>
            <a:endParaRPr sz="1800">
              <a:solidFill>
                <a:schemeClr val="dk2"/>
              </a:solidFill>
              <a:latin typeface="Average"/>
              <a:ea typeface="Average"/>
              <a:cs typeface="Average"/>
              <a:sym typeface="Average"/>
            </a:endParaRPr>
          </a:p>
          <a:p>
            <a:pPr marL="457200" lvl="0" indent="-342900" algn="l" rtl="0">
              <a:lnSpc>
                <a:spcPct val="115000"/>
              </a:lnSpc>
              <a:spcBef>
                <a:spcPts val="0"/>
              </a:spcBef>
              <a:spcAft>
                <a:spcPts val="0"/>
              </a:spcAft>
              <a:buClr>
                <a:schemeClr val="dk2"/>
              </a:buClr>
              <a:buSzPts val="1800"/>
              <a:buFont typeface="Average"/>
              <a:buChar char="●"/>
            </a:pPr>
            <a:r>
              <a:rPr lang="en" sz="1800">
                <a:solidFill>
                  <a:schemeClr val="dk2"/>
                </a:solidFill>
                <a:latin typeface="Average"/>
                <a:ea typeface="Average"/>
                <a:cs typeface="Average"/>
                <a:sym typeface="Average"/>
              </a:rPr>
              <a:t>A content-based filtering recommendation system was implemented, leveraging product attributes like price, ratings, and feedback to suggest similar items.</a:t>
            </a:r>
            <a:endParaRPr sz="1800">
              <a:solidFill>
                <a:schemeClr val="dk2"/>
              </a:solidFill>
              <a:latin typeface="Average"/>
              <a:ea typeface="Average"/>
              <a:cs typeface="Average"/>
              <a:sym typeface="Average"/>
            </a:endParaRPr>
          </a:p>
          <a:p>
            <a:pPr marL="457200" lvl="0" indent="-342900" algn="l" rtl="0">
              <a:lnSpc>
                <a:spcPct val="115000"/>
              </a:lnSpc>
              <a:spcBef>
                <a:spcPts val="0"/>
              </a:spcBef>
              <a:spcAft>
                <a:spcPts val="0"/>
              </a:spcAft>
              <a:buClr>
                <a:schemeClr val="dk2"/>
              </a:buClr>
              <a:buSzPts val="1800"/>
              <a:buFont typeface="Average"/>
              <a:buChar char="●"/>
            </a:pPr>
            <a:r>
              <a:rPr lang="en" sz="1800">
                <a:solidFill>
                  <a:schemeClr val="dk2"/>
                </a:solidFill>
                <a:latin typeface="Average"/>
                <a:ea typeface="Average"/>
                <a:cs typeface="Average"/>
                <a:sym typeface="Average"/>
              </a:rPr>
              <a:t>While functional, the recommendation system's effectiveness is limited, as indicated by its low Precision@10 (20%) and Mean Reciprocal Rank (0.50).</a:t>
            </a:r>
            <a:endParaRPr sz="1800">
              <a:solidFill>
                <a:schemeClr val="dk2"/>
              </a:solidFill>
              <a:latin typeface="Average"/>
              <a:ea typeface="Average"/>
              <a:cs typeface="Average"/>
              <a:sym typeface="Average"/>
            </a:endParaRPr>
          </a:p>
          <a:p>
            <a:pPr marL="457200" lvl="0" indent="-342900" algn="l" rtl="0">
              <a:lnSpc>
                <a:spcPct val="115000"/>
              </a:lnSpc>
              <a:spcBef>
                <a:spcPts val="0"/>
              </a:spcBef>
              <a:spcAft>
                <a:spcPts val="0"/>
              </a:spcAft>
              <a:buClr>
                <a:schemeClr val="dk2"/>
              </a:buClr>
              <a:buSzPts val="1800"/>
              <a:buFont typeface="Average"/>
              <a:buChar char="●"/>
            </a:pPr>
            <a:r>
              <a:rPr lang="en" sz="1800">
                <a:solidFill>
                  <a:schemeClr val="dk2"/>
                </a:solidFill>
                <a:latin typeface="Average"/>
                <a:ea typeface="Average"/>
                <a:cs typeface="Average"/>
                <a:sym typeface="Average"/>
              </a:rPr>
              <a:t>A better dataset with less repeatability and with more user interaction data can produce a better model.</a:t>
            </a:r>
            <a:endParaRPr sz="1800">
              <a:solidFill>
                <a:schemeClr val="dk2"/>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and Marketing Objective</a:t>
            </a:r>
            <a:endParaRPr/>
          </a:p>
        </p:txBody>
      </p:sp>
      <p:grpSp>
        <p:nvGrpSpPr>
          <p:cNvPr id="68" name="Google Shape;68;p14"/>
          <p:cNvGrpSpPr/>
          <p:nvPr/>
        </p:nvGrpSpPr>
        <p:grpSpPr>
          <a:xfrm>
            <a:off x="431925" y="1304875"/>
            <a:ext cx="2628925" cy="3416400"/>
            <a:chOff x="431925" y="1304875"/>
            <a:chExt cx="2628925" cy="3416400"/>
          </a:xfrm>
        </p:grpSpPr>
        <p:sp>
          <p:nvSpPr>
            <p:cNvPr id="69" name="Google Shape;69;p14"/>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4"/>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Industry Chosen</a:t>
            </a:r>
            <a:endParaRPr>
              <a:solidFill>
                <a:schemeClr val="lt1"/>
              </a:solidFill>
            </a:endParaRPr>
          </a:p>
        </p:txBody>
      </p:sp>
      <p:sp>
        <p:nvSpPr>
          <p:cNvPr id="72" name="Google Shape;72;p14"/>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Nike, a leading global sportswear brand. Nike continually seeks to enhance customer engagement and satisfaction through innovative products and effective marketing strategies.</a:t>
            </a:r>
            <a:endParaRPr sz="1400"/>
          </a:p>
        </p:txBody>
      </p:sp>
      <p:grpSp>
        <p:nvGrpSpPr>
          <p:cNvPr id="73" name="Google Shape;73;p14"/>
          <p:cNvGrpSpPr/>
          <p:nvPr/>
        </p:nvGrpSpPr>
        <p:grpSpPr>
          <a:xfrm>
            <a:off x="3320450" y="1304875"/>
            <a:ext cx="2632500" cy="3416400"/>
            <a:chOff x="3320450" y="1304875"/>
            <a:chExt cx="2632500" cy="3416400"/>
          </a:xfrm>
        </p:grpSpPr>
        <p:sp>
          <p:nvSpPr>
            <p:cNvPr id="74" name="Google Shape;74;p14"/>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4"/>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Marketing Problem</a:t>
            </a:r>
            <a:endParaRPr>
              <a:solidFill>
                <a:schemeClr val="lt1"/>
              </a:solidFill>
            </a:endParaRPr>
          </a:p>
        </p:txBody>
      </p:sp>
      <p:sp>
        <p:nvSpPr>
          <p:cNvPr id="77" name="Google Shape;77;p14"/>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Analysing how factors like product pricing, comfort feedback, etc. impacts satisfaction.</a:t>
            </a:r>
            <a:endParaRPr sz="1400"/>
          </a:p>
          <a:p>
            <a:pPr marL="0" lvl="0" indent="0" algn="l" rtl="0">
              <a:spcBef>
                <a:spcPts val="1600"/>
              </a:spcBef>
              <a:spcAft>
                <a:spcPts val="0"/>
              </a:spcAft>
              <a:buNone/>
            </a:pPr>
            <a:r>
              <a:rPr lang="en" sz="1400"/>
              <a:t>Finding a solution as to how this analysis can be used to increase sales.</a:t>
            </a: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grpSp>
        <p:nvGrpSpPr>
          <p:cNvPr id="78" name="Google Shape;78;p14"/>
          <p:cNvGrpSpPr/>
          <p:nvPr/>
        </p:nvGrpSpPr>
        <p:grpSpPr>
          <a:xfrm>
            <a:off x="6212550" y="1304875"/>
            <a:ext cx="2632500" cy="3416400"/>
            <a:chOff x="6212550" y="1304875"/>
            <a:chExt cx="2632500" cy="3416400"/>
          </a:xfrm>
        </p:grpSpPr>
        <p:sp>
          <p:nvSpPr>
            <p:cNvPr id="79" name="Google Shape;79;p14"/>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4"/>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Solution and benefits</a:t>
            </a:r>
            <a:endParaRPr>
              <a:solidFill>
                <a:schemeClr val="lt1"/>
              </a:solidFill>
            </a:endParaRPr>
          </a:p>
        </p:txBody>
      </p:sp>
      <p:sp>
        <p:nvSpPr>
          <p:cNvPr id="82" name="Google Shape;82;p14"/>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By addressing the factors and building a recommendation system to ensure relevant product suggestions.</a:t>
            </a:r>
            <a:endParaRPr sz="1400"/>
          </a:p>
          <a:p>
            <a:pPr marL="0" lvl="0" indent="0" algn="l" rtl="0">
              <a:spcBef>
                <a:spcPts val="1600"/>
              </a:spcBef>
              <a:spcAft>
                <a:spcPts val="1600"/>
              </a:spcAft>
              <a:buNone/>
            </a:pPr>
            <a:r>
              <a:rPr lang="en" sz="1400"/>
              <a:t>As e-commerce continues to grow, effective product recommendations are essential for improving customer experience and increasing sales.</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5"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88" name="Google Shape;88;p15"/>
          <p:cNvSpPr txBox="1">
            <a:spLocks noGrp="1"/>
          </p:cNvSpPr>
          <p:nvPr>
            <p:ph type="title"/>
          </p:nvPr>
        </p:nvSpPr>
        <p:spPr>
          <a:xfrm>
            <a:off x="311700" y="238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Overview</a:t>
            </a:r>
            <a:endParaRPr/>
          </a:p>
        </p:txBody>
      </p:sp>
      <p:sp>
        <p:nvSpPr>
          <p:cNvPr id="89" name="Google Shape;89;p15"/>
          <p:cNvSpPr/>
          <p:nvPr/>
        </p:nvSpPr>
        <p:spPr>
          <a:xfrm>
            <a:off x="313501" y="1067025"/>
            <a:ext cx="2868300" cy="7005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0" name="Google Shape;90;p15"/>
          <p:cNvSpPr txBox="1"/>
          <p:nvPr/>
        </p:nvSpPr>
        <p:spPr>
          <a:xfrm>
            <a:off x="313505" y="1236062"/>
            <a:ext cx="3103800" cy="3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Roboto"/>
                <a:ea typeface="Roboto"/>
                <a:cs typeface="Roboto"/>
                <a:sym typeface="Roboto"/>
              </a:rPr>
              <a:t>Data Information</a:t>
            </a:r>
            <a:endParaRPr sz="1800">
              <a:solidFill>
                <a:schemeClr val="lt1"/>
              </a:solidFill>
              <a:latin typeface="Roboto"/>
              <a:ea typeface="Roboto"/>
              <a:cs typeface="Roboto"/>
              <a:sym typeface="Roboto"/>
            </a:endParaRPr>
          </a:p>
        </p:txBody>
      </p:sp>
      <p:sp>
        <p:nvSpPr>
          <p:cNvPr id="91" name="Google Shape;91;p15"/>
          <p:cNvSpPr txBox="1"/>
          <p:nvPr/>
        </p:nvSpPr>
        <p:spPr>
          <a:xfrm>
            <a:off x="311700" y="1833575"/>
            <a:ext cx="3399000" cy="32160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Before Data Cleaning:</a:t>
            </a:r>
            <a:endParaRPr sz="1500">
              <a:solidFill>
                <a:schemeClr val="dk1"/>
              </a:solidFill>
              <a:latin typeface="Roboto"/>
              <a:ea typeface="Roboto"/>
              <a:cs typeface="Roboto"/>
              <a:sym typeface="Roboto"/>
            </a:endParaRPr>
          </a:p>
          <a:p>
            <a:pPr marL="457200" lvl="0" indent="0" algn="l" rtl="0">
              <a:lnSpc>
                <a:spcPct val="115000"/>
              </a:lnSpc>
              <a:spcBef>
                <a:spcPts val="800"/>
              </a:spcBef>
              <a:spcAft>
                <a:spcPts val="0"/>
              </a:spcAft>
              <a:buNone/>
            </a:pPr>
            <a:r>
              <a:rPr lang="en" sz="1500">
                <a:solidFill>
                  <a:schemeClr val="dk1"/>
                </a:solidFill>
                <a:latin typeface="Roboto"/>
                <a:ea typeface="Roboto"/>
                <a:cs typeface="Roboto"/>
                <a:sym typeface="Roboto"/>
              </a:rPr>
              <a:t>4587 rows</a:t>
            </a:r>
            <a:endParaRPr sz="1500">
              <a:solidFill>
                <a:schemeClr val="dk1"/>
              </a:solidFill>
              <a:latin typeface="Roboto"/>
              <a:ea typeface="Roboto"/>
              <a:cs typeface="Roboto"/>
              <a:sym typeface="Roboto"/>
            </a:endParaRPr>
          </a:p>
          <a:p>
            <a:pPr marL="457200" lvl="0" indent="0" algn="l" rtl="0">
              <a:lnSpc>
                <a:spcPct val="115000"/>
              </a:lnSpc>
              <a:spcBef>
                <a:spcPts val="800"/>
              </a:spcBef>
              <a:spcAft>
                <a:spcPts val="0"/>
              </a:spcAft>
              <a:buNone/>
            </a:pPr>
            <a:r>
              <a:rPr lang="en" sz="1500">
                <a:solidFill>
                  <a:schemeClr val="dk1"/>
                </a:solidFill>
                <a:latin typeface="Roboto"/>
                <a:ea typeface="Roboto"/>
                <a:cs typeface="Roboto"/>
                <a:sym typeface="Roboto"/>
              </a:rPr>
              <a:t>20 columns</a:t>
            </a:r>
            <a:endParaRPr sz="1500">
              <a:solidFill>
                <a:schemeClr val="dk1"/>
              </a:solidFill>
              <a:latin typeface="Roboto"/>
              <a:ea typeface="Roboto"/>
              <a:cs typeface="Roboto"/>
              <a:sym typeface="Roboto"/>
            </a:endParaRPr>
          </a:p>
          <a:p>
            <a:pPr marL="457200" lvl="0" indent="0" algn="l" rtl="0">
              <a:lnSpc>
                <a:spcPct val="115000"/>
              </a:lnSpc>
              <a:spcBef>
                <a:spcPts val="800"/>
              </a:spcBef>
              <a:spcAft>
                <a:spcPts val="0"/>
              </a:spcAft>
              <a:buNone/>
            </a:pPr>
            <a:r>
              <a:rPr lang="en" sz="1500">
                <a:solidFill>
                  <a:schemeClr val="dk1"/>
                </a:solidFill>
                <a:latin typeface="Roboto"/>
                <a:ea typeface="Roboto"/>
                <a:cs typeface="Roboto"/>
                <a:sym typeface="Roboto"/>
              </a:rPr>
              <a:t>6 Numerical columns and 14 categorical columns.</a:t>
            </a:r>
            <a:endParaRPr sz="1500">
              <a:solidFill>
                <a:schemeClr val="dk1"/>
              </a:solidFill>
              <a:latin typeface="Roboto"/>
              <a:ea typeface="Roboto"/>
              <a:cs typeface="Roboto"/>
              <a:sym typeface="Roboto"/>
            </a:endParaRPr>
          </a:p>
          <a:p>
            <a:pPr marL="457200" lvl="0" indent="-323850" algn="l" rtl="0">
              <a:lnSpc>
                <a:spcPct val="115000"/>
              </a:lnSpc>
              <a:spcBef>
                <a:spcPts val="800"/>
              </a:spcBef>
              <a:spcAft>
                <a:spcPts val="0"/>
              </a:spcAft>
              <a:buClr>
                <a:schemeClr val="dk1"/>
              </a:buClr>
              <a:buSzPts val="1500"/>
              <a:buFont typeface="Roboto"/>
              <a:buChar char="●"/>
            </a:pPr>
            <a:r>
              <a:rPr lang="en" sz="1500">
                <a:solidFill>
                  <a:schemeClr val="dk1"/>
                </a:solidFill>
                <a:latin typeface="Roboto"/>
                <a:ea typeface="Roboto"/>
                <a:cs typeface="Roboto"/>
                <a:sym typeface="Roboto"/>
              </a:rPr>
              <a:t>After Data Cleaning:</a:t>
            </a:r>
            <a:endParaRPr sz="1500">
              <a:solidFill>
                <a:schemeClr val="dk1"/>
              </a:solidFill>
              <a:latin typeface="Roboto"/>
              <a:ea typeface="Roboto"/>
              <a:cs typeface="Roboto"/>
              <a:sym typeface="Roboto"/>
            </a:endParaRPr>
          </a:p>
          <a:p>
            <a:pPr marL="457200" lvl="0" indent="0" algn="l" rtl="0">
              <a:lnSpc>
                <a:spcPct val="115000"/>
              </a:lnSpc>
              <a:spcBef>
                <a:spcPts val="800"/>
              </a:spcBef>
              <a:spcAft>
                <a:spcPts val="0"/>
              </a:spcAft>
              <a:buNone/>
            </a:pPr>
            <a:r>
              <a:rPr lang="en" sz="1500">
                <a:solidFill>
                  <a:schemeClr val="dk1"/>
                </a:solidFill>
                <a:latin typeface="Roboto"/>
                <a:ea typeface="Roboto"/>
                <a:cs typeface="Roboto"/>
                <a:sym typeface="Roboto"/>
              </a:rPr>
              <a:t>1245 rows</a:t>
            </a:r>
            <a:endParaRPr sz="1500">
              <a:solidFill>
                <a:schemeClr val="dk1"/>
              </a:solidFill>
              <a:latin typeface="Roboto"/>
              <a:ea typeface="Roboto"/>
              <a:cs typeface="Roboto"/>
              <a:sym typeface="Roboto"/>
            </a:endParaRPr>
          </a:p>
          <a:p>
            <a:pPr marL="457200" lvl="0" indent="0" algn="l" rtl="0">
              <a:lnSpc>
                <a:spcPct val="115000"/>
              </a:lnSpc>
              <a:spcBef>
                <a:spcPts val="800"/>
              </a:spcBef>
              <a:spcAft>
                <a:spcPts val="0"/>
              </a:spcAft>
              <a:buNone/>
            </a:pPr>
            <a:r>
              <a:rPr lang="en" sz="1500">
                <a:solidFill>
                  <a:schemeClr val="dk1"/>
                </a:solidFill>
                <a:latin typeface="Roboto"/>
                <a:ea typeface="Roboto"/>
                <a:cs typeface="Roboto"/>
                <a:sym typeface="Roboto"/>
              </a:rPr>
              <a:t>19 columns</a:t>
            </a:r>
            <a:endParaRPr sz="1500">
              <a:solidFill>
                <a:schemeClr val="dk1"/>
              </a:solidFill>
              <a:latin typeface="Roboto"/>
              <a:ea typeface="Roboto"/>
              <a:cs typeface="Roboto"/>
              <a:sym typeface="Roboto"/>
            </a:endParaRPr>
          </a:p>
          <a:p>
            <a:pPr marL="457200" lvl="0" indent="0" algn="l" rtl="0">
              <a:lnSpc>
                <a:spcPct val="115000"/>
              </a:lnSpc>
              <a:spcBef>
                <a:spcPts val="800"/>
              </a:spcBef>
              <a:spcAft>
                <a:spcPts val="800"/>
              </a:spcAft>
              <a:buNone/>
            </a:pPr>
            <a:r>
              <a:rPr lang="en" sz="1500">
                <a:solidFill>
                  <a:schemeClr val="dk1"/>
                </a:solidFill>
                <a:latin typeface="Roboto"/>
                <a:ea typeface="Roboto"/>
                <a:cs typeface="Roboto"/>
                <a:sym typeface="Roboto"/>
              </a:rPr>
              <a:t>No missing or null values</a:t>
            </a:r>
            <a:endParaRPr sz="1500">
              <a:solidFill>
                <a:schemeClr val="dk1"/>
              </a:solidFill>
              <a:latin typeface="Roboto"/>
              <a:ea typeface="Roboto"/>
              <a:cs typeface="Roboto"/>
              <a:sym typeface="Roboto"/>
            </a:endParaRPr>
          </a:p>
        </p:txBody>
      </p:sp>
      <p:sp>
        <p:nvSpPr>
          <p:cNvPr id="92" name="Google Shape;92;p15"/>
          <p:cNvSpPr/>
          <p:nvPr/>
        </p:nvSpPr>
        <p:spPr>
          <a:xfrm>
            <a:off x="4264500" y="1067025"/>
            <a:ext cx="3399000" cy="7065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3" name="Google Shape;93;p15"/>
          <p:cNvSpPr txBox="1"/>
          <p:nvPr/>
        </p:nvSpPr>
        <p:spPr>
          <a:xfrm>
            <a:off x="4623260" y="1237517"/>
            <a:ext cx="2779200" cy="36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Roboto"/>
                <a:ea typeface="Roboto"/>
                <a:cs typeface="Roboto"/>
                <a:sym typeface="Roboto"/>
              </a:rPr>
              <a:t>Statistical Summaries</a:t>
            </a:r>
            <a:endParaRPr sz="1800">
              <a:solidFill>
                <a:schemeClr val="lt1"/>
              </a:solidFill>
              <a:latin typeface="Roboto"/>
              <a:ea typeface="Roboto"/>
              <a:cs typeface="Roboto"/>
              <a:sym typeface="Roboto"/>
            </a:endParaRPr>
          </a:p>
        </p:txBody>
      </p:sp>
      <p:sp>
        <p:nvSpPr>
          <p:cNvPr id="94" name="Google Shape;94;p15"/>
          <p:cNvSpPr txBox="1"/>
          <p:nvPr/>
        </p:nvSpPr>
        <p:spPr>
          <a:xfrm>
            <a:off x="4491202" y="1901233"/>
            <a:ext cx="3043200" cy="308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dk1"/>
                </a:solidFill>
                <a:latin typeface="Roboto"/>
                <a:ea typeface="Roboto"/>
                <a:cs typeface="Roboto"/>
                <a:sym typeface="Roboto"/>
              </a:rPr>
              <a:t>Average fullPrice =  ~ 110</a:t>
            </a:r>
            <a:endParaRPr sz="1500">
              <a:solidFill>
                <a:schemeClr val="dk1"/>
              </a:solidFill>
              <a:latin typeface="Roboto"/>
              <a:ea typeface="Roboto"/>
              <a:cs typeface="Roboto"/>
              <a:sym typeface="Roboto"/>
            </a:endParaRPr>
          </a:p>
          <a:p>
            <a:pPr marL="0" lvl="0" indent="0" algn="l" rtl="0">
              <a:lnSpc>
                <a:spcPct val="115000"/>
              </a:lnSpc>
              <a:spcBef>
                <a:spcPts val="800"/>
              </a:spcBef>
              <a:spcAft>
                <a:spcPts val="0"/>
              </a:spcAft>
              <a:buNone/>
            </a:pPr>
            <a:r>
              <a:rPr lang="en" sz="1500">
                <a:solidFill>
                  <a:schemeClr val="dk1"/>
                </a:solidFill>
                <a:latin typeface="Roboto"/>
                <a:ea typeface="Roboto"/>
                <a:cs typeface="Roboto"/>
                <a:sym typeface="Roboto"/>
              </a:rPr>
              <a:t>Average currentPrice=  ~ 105</a:t>
            </a:r>
            <a:endParaRPr sz="1500">
              <a:solidFill>
                <a:schemeClr val="dk1"/>
              </a:solidFill>
              <a:latin typeface="Roboto"/>
              <a:ea typeface="Roboto"/>
              <a:cs typeface="Roboto"/>
              <a:sym typeface="Roboto"/>
            </a:endParaRPr>
          </a:p>
          <a:p>
            <a:pPr marL="0" lvl="0" indent="0" algn="l" rtl="0">
              <a:lnSpc>
                <a:spcPct val="115000"/>
              </a:lnSpc>
              <a:spcBef>
                <a:spcPts val="800"/>
              </a:spcBef>
              <a:spcAft>
                <a:spcPts val="0"/>
              </a:spcAft>
              <a:buNone/>
            </a:pPr>
            <a:r>
              <a:rPr lang="en" sz="1500">
                <a:solidFill>
                  <a:schemeClr val="dk1"/>
                </a:solidFill>
                <a:latin typeface="Roboto"/>
                <a:ea typeface="Roboto"/>
                <a:cs typeface="Roboto"/>
                <a:sym typeface="Roboto"/>
              </a:rPr>
              <a:t>Average employeePrice =  ~ 63</a:t>
            </a:r>
            <a:endParaRPr sz="1500">
              <a:solidFill>
                <a:schemeClr val="dk1"/>
              </a:solidFill>
              <a:latin typeface="Roboto"/>
              <a:ea typeface="Roboto"/>
              <a:cs typeface="Roboto"/>
              <a:sym typeface="Roboto"/>
            </a:endParaRPr>
          </a:p>
          <a:p>
            <a:pPr marL="0" lvl="0" indent="0" algn="l" rtl="0">
              <a:lnSpc>
                <a:spcPct val="115000"/>
              </a:lnSpc>
              <a:spcBef>
                <a:spcPts val="800"/>
              </a:spcBef>
              <a:spcAft>
                <a:spcPts val="0"/>
              </a:spcAft>
              <a:buNone/>
            </a:pPr>
            <a:r>
              <a:rPr lang="en" sz="1500">
                <a:solidFill>
                  <a:schemeClr val="dk1"/>
                </a:solidFill>
                <a:latin typeface="Roboto"/>
                <a:ea typeface="Roboto"/>
                <a:cs typeface="Roboto"/>
                <a:sym typeface="Roboto"/>
              </a:rPr>
              <a:t>Average Rating = 4.76</a:t>
            </a:r>
            <a:endParaRPr sz="1500">
              <a:solidFill>
                <a:schemeClr val="dk1"/>
              </a:solidFill>
              <a:latin typeface="Roboto"/>
              <a:ea typeface="Roboto"/>
              <a:cs typeface="Roboto"/>
              <a:sym typeface="Roboto"/>
            </a:endParaRPr>
          </a:p>
          <a:p>
            <a:pPr marL="0" lvl="0" indent="0" algn="l" rtl="0">
              <a:lnSpc>
                <a:spcPct val="115000"/>
              </a:lnSpc>
              <a:spcBef>
                <a:spcPts val="800"/>
              </a:spcBef>
              <a:spcAft>
                <a:spcPts val="0"/>
              </a:spcAft>
              <a:buNone/>
            </a:pPr>
            <a:r>
              <a:rPr lang="en" sz="1500">
                <a:solidFill>
                  <a:schemeClr val="dk1"/>
                </a:solidFill>
                <a:latin typeface="Roboto"/>
                <a:ea typeface="Roboto"/>
                <a:cs typeface="Roboto"/>
                <a:sym typeface="Roboto"/>
              </a:rPr>
              <a:t>Average Feedback score = 4.43/5</a:t>
            </a:r>
            <a:endParaRPr sz="1500">
              <a:solidFill>
                <a:schemeClr val="dk1"/>
              </a:solidFill>
              <a:latin typeface="Roboto"/>
              <a:ea typeface="Roboto"/>
              <a:cs typeface="Roboto"/>
              <a:sym typeface="Roboto"/>
            </a:endParaRPr>
          </a:p>
          <a:p>
            <a:pPr marL="0" lvl="0" indent="0" algn="l" rtl="0">
              <a:lnSpc>
                <a:spcPct val="115000"/>
              </a:lnSpc>
              <a:spcBef>
                <a:spcPts val="800"/>
              </a:spcBef>
              <a:spcAft>
                <a:spcPts val="800"/>
              </a:spcAft>
              <a:buNone/>
            </a:pPr>
            <a:endParaRPr sz="15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6"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100" name="Google Shape;100;p16"/>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106" name="Google Shape;106;p17"/>
          <p:cNvSpPr txBox="1">
            <a:spLocks noGrp="1"/>
          </p:cNvSpPr>
          <p:nvPr>
            <p:ph type="title"/>
          </p:nvPr>
        </p:nvSpPr>
        <p:spPr>
          <a:xfrm>
            <a:off x="311700" y="216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Univariate Analysis</a:t>
            </a:r>
            <a:endParaRPr/>
          </a:p>
        </p:txBody>
      </p:sp>
      <p:sp>
        <p:nvSpPr>
          <p:cNvPr id="107" name="Google Shape;107;p17"/>
          <p:cNvSpPr txBox="1">
            <a:spLocks noGrp="1"/>
          </p:cNvSpPr>
          <p:nvPr>
            <p:ph type="body" idx="1"/>
          </p:nvPr>
        </p:nvSpPr>
        <p:spPr>
          <a:xfrm>
            <a:off x="311700" y="789350"/>
            <a:ext cx="3999900" cy="4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Full Price Distribution:  </a:t>
            </a:r>
            <a:endParaRPr sz="1600" b="1">
              <a:solidFill>
                <a:schemeClr val="dk1"/>
              </a:solidFill>
            </a:endParaRPr>
          </a:p>
          <a:p>
            <a:pPr marL="0" lvl="0" indent="0" algn="l" rtl="0">
              <a:spcBef>
                <a:spcPts val="1600"/>
              </a:spcBef>
              <a:spcAft>
                <a:spcPts val="0"/>
              </a:spcAft>
              <a:buNone/>
            </a:pPr>
            <a:r>
              <a:rPr lang="en" sz="1600"/>
              <a:t>We can see that most of the products that have been bought are clustered in the center with a slight skew on the right as there products bought in the low range too.</a:t>
            </a:r>
            <a:endParaRPr sz="1600"/>
          </a:p>
          <a:p>
            <a:pPr marL="0" lvl="0" indent="0" algn="l" rtl="0">
              <a:spcBef>
                <a:spcPts val="1600"/>
              </a:spcBef>
              <a:spcAft>
                <a:spcPts val="0"/>
              </a:spcAft>
              <a:buNone/>
            </a:pPr>
            <a:r>
              <a:rPr lang="en" sz="1600" b="1">
                <a:solidFill>
                  <a:schemeClr val="dk1"/>
                </a:solidFill>
              </a:rPr>
              <a:t>Category Distribution :</a:t>
            </a:r>
            <a:r>
              <a:rPr lang="en" sz="1600" b="1"/>
              <a:t> </a:t>
            </a:r>
            <a:endParaRPr sz="1600" b="1"/>
          </a:p>
          <a:p>
            <a:pPr marL="0" lvl="0" indent="0" algn="l" rtl="0">
              <a:spcBef>
                <a:spcPts val="1600"/>
              </a:spcBef>
              <a:spcAft>
                <a:spcPts val="1600"/>
              </a:spcAft>
              <a:buNone/>
            </a:pPr>
            <a:r>
              <a:rPr lang="en" sz="1600"/>
              <a:t>The two most category of shoes bought are Men’s shoes and Women’s shoes followed by Big Kid’s.</a:t>
            </a:r>
            <a:endParaRPr sz="1600"/>
          </a:p>
        </p:txBody>
      </p:sp>
      <p:pic>
        <p:nvPicPr>
          <p:cNvPr id="108" name="Google Shape;108;p17"/>
          <p:cNvPicPr preferRelativeResize="0"/>
          <p:nvPr/>
        </p:nvPicPr>
        <p:blipFill>
          <a:blip r:embed="rId4">
            <a:alphaModFix/>
          </a:blip>
          <a:stretch>
            <a:fillRect/>
          </a:stretch>
        </p:blipFill>
        <p:spPr>
          <a:xfrm>
            <a:off x="4464000" y="162300"/>
            <a:ext cx="4107024" cy="2297724"/>
          </a:xfrm>
          <a:prstGeom prst="rect">
            <a:avLst/>
          </a:prstGeom>
          <a:noFill/>
          <a:ln>
            <a:noFill/>
          </a:ln>
        </p:spPr>
      </p:pic>
      <p:pic>
        <p:nvPicPr>
          <p:cNvPr id="109" name="Google Shape;109;p17"/>
          <p:cNvPicPr preferRelativeResize="0"/>
          <p:nvPr/>
        </p:nvPicPr>
        <p:blipFill>
          <a:blip r:embed="rId5">
            <a:alphaModFix/>
          </a:blip>
          <a:stretch>
            <a:fillRect/>
          </a:stretch>
        </p:blipFill>
        <p:spPr>
          <a:xfrm>
            <a:off x="4464000" y="2670325"/>
            <a:ext cx="4107026" cy="230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8"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115" name="Google Shape;115;p18"/>
          <p:cNvSpPr txBox="1">
            <a:spLocks noGrp="1"/>
          </p:cNvSpPr>
          <p:nvPr>
            <p:ph type="title" idx="4294967295"/>
          </p:nvPr>
        </p:nvSpPr>
        <p:spPr>
          <a:xfrm>
            <a:off x="72450" y="129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number of reviews/purchases</a:t>
            </a:r>
            <a:endParaRPr/>
          </a:p>
        </p:txBody>
      </p:sp>
      <p:sp>
        <p:nvSpPr>
          <p:cNvPr id="116" name="Google Shape;116;p18"/>
          <p:cNvSpPr txBox="1">
            <a:spLocks noGrp="1"/>
          </p:cNvSpPr>
          <p:nvPr>
            <p:ph type="body" idx="4294967295"/>
          </p:nvPr>
        </p:nvSpPr>
        <p:spPr>
          <a:xfrm>
            <a:off x="344325" y="1043725"/>
            <a:ext cx="3999900" cy="39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Top 5 Color(s) :</a:t>
            </a:r>
            <a:r>
              <a:rPr lang="en" sz="1600" b="1"/>
              <a:t> </a:t>
            </a:r>
            <a:r>
              <a:rPr lang="en" sz="1600"/>
              <a:t>The most popular color is NBY that is ‘Nike By You’ where customers can select their own combination of colors. This is followed by ‘Black/White/Smoke Grey/Fire Red’ which is the second most popular color.</a:t>
            </a:r>
            <a:endParaRPr sz="2100" b="1">
              <a:solidFill>
                <a:schemeClr val="dk1"/>
              </a:solidFill>
            </a:endParaRPr>
          </a:p>
          <a:p>
            <a:pPr marL="0" lvl="0" indent="0" algn="l" rtl="0">
              <a:spcBef>
                <a:spcPts val="1600"/>
              </a:spcBef>
              <a:spcAft>
                <a:spcPts val="1600"/>
              </a:spcAft>
              <a:buNone/>
            </a:pPr>
            <a:r>
              <a:rPr lang="en" sz="1600" b="1">
                <a:solidFill>
                  <a:schemeClr val="dk1"/>
                </a:solidFill>
              </a:rPr>
              <a:t>Top 5 Products :</a:t>
            </a:r>
            <a:r>
              <a:rPr lang="en" sz="1600" b="1"/>
              <a:t> ‘</a:t>
            </a:r>
            <a:r>
              <a:rPr lang="en" sz="1600"/>
              <a:t>Nike Air Jordan 1 Mid’, is the most popular pair of shoes with over 250 reviews followed ‘Nike Air Max 90’</a:t>
            </a:r>
            <a:endParaRPr sz="1600"/>
          </a:p>
        </p:txBody>
      </p:sp>
      <p:pic>
        <p:nvPicPr>
          <p:cNvPr id="117" name="Google Shape;117;p18"/>
          <p:cNvPicPr preferRelativeResize="0"/>
          <p:nvPr/>
        </p:nvPicPr>
        <p:blipFill>
          <a:blip r:embed="rId4">
            <a:alphaModFix/>
          </a:blip>
          <a:stretch>
            <a:fillRect/>
          </a:stretch>
        </p:blipFill>
        <p:spPr>
          <a:xfrm>
            <a:off x="4982550" y="3007675"/>
            <a:ext cx="3610500" cy="2061425"/>
          </a:xfrm>
          <a:prstGeom prst="rect">
            <a:avLst/>
          </a:prstGeom>
          <a:noFill/>
          <a:ln>
            <a:noFill/>
          </a:ln>
        </p:spPr>
      </p:pic>
      <p:pic>
        <p:nvPicPr>
          <p:cNvPr id="118" name="Google Shape;118;p18"/>
          <p:cNvPicPr preferRelativeResize="0"/>
          <p:nvPr/>
        </p:nvPicPr>
        <p:blipFill>
          <a:blip r:embed="rId5">
            <a:alphaModFix/>
          </a:blip>
          <a:stretch>
            <a:fillRect/>
          </a:stretch>
        </p:blipFill>
        <p:spPr>
          <a:xfrm>
            <a:off x="4939950" y="784650"/>
            <a:ext cx="3695700" cy="2140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9"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124" name="Google Shape;124;p19"/>
          <p:cNvSpPr txBox="1">
            <a:spLocks noGrp="1"/>
          </p:cNvSpPr>
          <p:nvPr>
            <p:ph type="title"/>
          </p:nvPr>
        </p:nvSpPr>
        <p:spPr>
          <a:xfrm>
            <a:off x="311700" y="12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Feedback Analysis</a:t>
            </a:r>
            <a:endParaRPr/>
          </a:p>
        </p:txBody>
      </p:sp>
      <p:sp>
        <p:nvSpPr>
          <p:cNvPr id="125" name="Google Shape;125;p19"/>
          <p:cNvSpPr txBox="1">
            <a:spLocks noGrp="1"/>
          </p:cNvSpPr>
          <p:nvPr>
            <p:ph type="body" idx="1"/>
          </p:nvPr>
        </p:nvSpPr>
        <p:spPr>
          <a:xfrm>
            <a:off x="311700" y="703125"/>
            <a:ext cx="3999900" cy="4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Fit Feedback:  </a:t>
            </a:r>
            <a:r>
              <a:rPr lang="en" sz="1600"/>
              <a:t>Most of the shoes are True to size, but the number of shoes which Runs Big or Runs Small is still significantly high.</a:t>
            </a:r>
            <a:endParaRPr sz="1600"/>
          </a:p>
          <a:p>
            <a:pPr marL="0" lvl="0" indent="0" algn="l" rtl="0">
              <a:spcBef>
                <a:spcPts val="1600"/>
              </a:spcBef>
              <a:spcAft>
                <a:spcPts val="0"/>
              </a:spcAft>
              <a:buNone/>
            </a:pPr>
            <a:r>
              <a:rPr lang="en" sz="1600" b="1">
                <a:solidFill>
                  <a:schemeClr val="dk1"/>
                </a:solidFill>
              </a:rPr>
              <a:t>Comfort Feedback :</a:t>
            </a:r>
            <a:r>
              <a:rPr lang="en" sz="1600" b="1"/>
              <a:t> </a:t>
            </a:r>
            <a:r>
              <a:rPr lang="en" sz="1600"/>
              <a:t>Almost all the shoes are Very Comfortable with less than 200 shoes with average and uncomfortable feedback.</a:t>
            </a:r>
            <a:endParaRPr sz="1600"/>
          </a:p>
          <a:p>
            <a:pPr marL="0" lvl="0" indent="0" algn="l" rtl="0">
              <a:spcBef>
                <a:spcPts val="1600"/>
              </a:spcBef>
              <a:spcAft>
                <a:spcPts val="0"/>
              </a:spcAft>
              <a:buNone/>
            </a:pPr>
            <a:r>
              <a:rPr lang="en" sz="1600" b="1">
                <a:solidFill>
                  <a:schemeClr val="dk1"/>
                </a:solidFill>
              </a:rPr>
              <a:t>Recommend Feedback :</a:t>
            </a:r>
            <a:r>
              <a:rPr lang="en" sz="1600" b="1"/>
              <a:t> </a:t>
            </a:r>
            <a:r>
              <a:rPr lang="en" sz="1600"/>
              <a:t>Even though the number of positive recommend feedback is more than negative, the number of ‘No’ for recommending the product is still high.</a:t>
            </a:r>
            <a:endParaRPr sz="1600"/>
          </a:p>
          <a:p>
            <a:pPr marL="0" lvl="0" indent="0" algn="l" rtl="0">
              <a:spcBef>
                <a:spcPts val="1600"/>
              </a:spcBef>
              <a:spcAft>
                <a:spcPts val="0"/>
              </a:spcAft>
              <a:buNone/>
            </a:pPr>
            <a:r>
              <a:rPr lang="en" sz="1600" u="sng"/>
              <a:t>This could be, because of the size issues as there are significant shoes with size issues or it could even be the price.</a:t>
            </a:r>
            <a:endParaRPr sz="1600" u="sng"/>
          </a:p>
          <a:p>
            <a:pPr marL="0" lvl="0" indent="0" algn="l" rtl="0">
              <a:spcBef>
                <a:spcPts val="1600"/>
              </a:spcBef>
              <a:spcAft>
                <a:spcPts val="1600"/>
              </a:spcAft>
              <a:buNone/>
            </a:pPr>
            <a:endParaRPr sz="1600"/>
          </a:p>
        </p:txBody>
      </p:sp>
      <p:pic>
        <p:nvPicPr>
          <p:cNvPr id="126" name="Google Shape;126;p19"/>
          <p:cNvPicPr preferRelativeResize="0"/>
          <p:nvPr/>
        </p:nvPicPr>
        <p:blipFill>
          <a:blip r:embed="rId4">
            <a:alphaModFix/>
          </a:blip>
          <a:stretch>
            <a:fillRect/>
          </a:stretch>
        </p:blipFill>
        <p:spPr>
          <a:xfrm>
            <a:off x="4410850" y="193074"/>
            <a:ext cx="2196490" cy="2378675"/>
          </a:xfrm>
          <a:prstGeom prst="rect">
            <a:avLst/>
          </a:prstGeom>
          <a:noFill/>
          <a:ln>
            <a:noFill/>
          </a:ln>
        </p:spPr>
      </p:pic>
      <p:pic>
        <p:nvPicPr>
          <p:cNvPr id="127" name="Google Shape;127;p19"/>
          <p:cNvPicPr preferRelativeResize="0"/>
          <p:nvPr/>
        </p:nvPicPr>
        <p:blipFill>
          <a:blip r:embed="rId5">
            <a:alphaModFix/>
          </a:blip>
          <a:stretch>
            <a:fillRect/>
          </a:stretch>
        </p:blipFill>
        <p:spPr>
          <a:xfrm>
            <a:off x="6793600" y="1574112"/>
            <a:ext cx="2196500" cy="2540538"/>
          </a:xfrm>
          <a:prstGeom prst="rect">
            <a:avLst/>
          </a:prstGeom>
          <a:noFill/>
          <a:ln>
            <a:noFill/>
          </a:ln>
        </p:spPr>
      </p:pic>
      <p:pic>
        <p:nvPicPr>
          <p:cNvPr id="128" name="Google Shape;128;p19"/>
          <p:cNvPicPr preferRelativeResize="0"/>
          <p:nvPr/>
        </p:nvPicPr>
        <p:blipFill>
          <a:blip r:embed="rId6">
            <a:alphaModFix/>
          </a:blip>
          <a:stretch>
            <a:fillRect/>
          </a:stretch>
        </p:blipFill>
        <p:spPr>
          <a:xfrm>
            <a:off x="4410850" y="2724174"/>
            <a:ext cx="2177200" cy="22504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0"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134" name="Google Shape;134;p20"/>
          <p:cNvSpPr txBox="1">
            <a:spLocks noGrp="1"/>
          </p:cNvSpPr>
          <p:nvPr>
            <p:ph type="title"/>
          </p:nvPr>
        </p:nvSpPr>
        <p:spPr>
          <a:xfrm>
            <a:off x="126825" y="42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Bivariate Analysis</a:t>
            </a:r>
            <a:endParaRPr/>
          </a:p>
        </p:txBody>
      </p:sp>
      <p:sp>
        <p:nvSpPr>
          <p:cNvPr id="135" name="Google Shape;135;p20"/>
          <p:cNvSpPr txBox="1">
            <a:spLocks noGrp="1"/>
          </p:cNvSpPr>
          <p:nvPr>
            <p:ph type="body" idx="1"/>
          </p:nvPr>
        </p:nvSpPr>
        <p:spPr>
          <a:xfrm>
            <a:off x="246475" y="615350"/>
            <a:ext cx="3999900" cy="45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Recommendation Count for Top 5 Product: </a:t>
            </a:r>
            <a:r>
              <a:rPr lang="en" sz="1600"/>
              <a:t>The most popular pair of shoes ‘Nike Air Jordan Mid’ also has the highest positive recommendation feedback. 			Even though ‘Nike Air Jordan 1 OG’ is ranked below ‘Nike Air Max 90’ in popularity, it has higher positive recommendation feedback.</a:t>
            </a:r>
            <a:endParaRPr sz="1600"/>
          </a:p>
          <a:p>
            <a:pPr marL="0" lvl="0" indent="0" algn="l" rtl="0">
              <a:spcBef>
                <a:spcPts val="1600"/>
              </a:spcBef>
              <a:spcAft>
                <a:spcPts val="0"/>
              </a:spcAft>
              <a:buNone/>
            </a:pPr>
            <a:r>
              <a:rPr lang="en" sz="1600" b="1">
                <a:solidFill>
                  <a:schemeClr val="dk1"/>
                </a:solidFill>
              </a:rPr>
              <a:t>Recommendation Count by Price Category :</a:t>
            </a:r>
            <a:r>
              <a:rPr lang="en" sz="1600" b="1"/>
              <a:t> We can see that shoes in the 100-150 price category has the most number of  feedbacks. We can see as the price increases the proportion for negative recommendation feedback goes down. Cheaper shoes have higher negative feedback count. </a:t>
            </a:r>
            <a:endParaRPr sz="1600" b="1"/>
          </a:p>
          <a:p>
            <a:pPr marL="0" lvl="0" indent="0" algn="l" rtl="0">
              <a:spcBef>
                <a:spcPts val="1600"/>
              </a:spcBef>
              <a:spcAft>
                <a:spcPts val="1600"/>
              </a:spcAft>
              <a:buNone/>
            </a:pPr>
            <a:endParaRPr sz="1600"/>
          </a:p>
        </p:txBody>
      </p:sp>
      <p:pic>
        <p:nvPicPr>
          <p:cNvPr id="136" name="Google Shape;136;p20"/>
          <p:cNvPicPr preferRelativeResize="0"/>
          <p:nvPr/>
        </p:nvPicPr>
        <p:blipFill>
          <a:blip r:embed="rId4">
            <a:alphaModFix/>
          </a:blip>
          <a:stretch>
            <a:fillRect/>
          </a:stretch>
        </p:blipFill>
        <p:spPr>
          <a:xfrm>
            <a:off x="4632825" y="216645"/>
            <a:ext cx="4107024" cy="2529580"/>
          </a:xfrm>
          <a:prstGeom prst="rect">
            <a:avLst/>
          </a:prstGeom>
          <a:noFill/>
          <a:ln>
            <a:noFill/>
          </a:ln>
        </p:spPr>
      </p:pic>
      <p:pic>
        <p:nvPicPr>
          <p:cNvPr id="137" name="Google Shape;137;p20"/>
          <p:cNvPicPr preferRelativeResize="0"/>
          <p:nvPr/>
        </p:nvPicPr>
        <p:blipFill>
          <a:blip r:embed="rId5">
            <a:alphaModFix/>
          </a:blip>
          <a:stretch>
            <a:fillRect/>
          </a:stretch>
        </p:blipFill>
        <p:spPr>
          <a:xfrm>
            <a:off x="4464000" y="2898625"/>
            <a:ext cx="4275849" cy="209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1" descr="Free Images : footwear, carmine, sneakers, Plimsoll shoe, fashion ..."/>
          <p:cNvPicPr preferRelativeResize="0"/>
          <p:nvPr/>
        </p:nvPicPr>
        <p:blipFill>
          <a:blip r:embed="rId3">
            <a:alphaModFix amt="16000"/>
          </a:blip>
          <a:stretch>
            <a:fillRect/>
          </a:stretch>
        </p:blipFill>
        <p:spPr>
          <a:xfrm>
            <a:off x="0" y="0"/>
            <a:ext cx="9144003" cy="5143501"/>
          </a:xfrm>
          <a:prstGeom prst="rect">
            <a:avLst/>
          </a:prstGeom>
          <a:noFill/>
          <a:ln>
            <a:noFill/>
          </a:ln>
        </p:spPr>
      </p:pic>
      <p:sp>
        <p:nvSpPr>
          <p:cNvPr id="143" name="Google Shape;143;p21"/>
          <p:cNvSpPr txBox="1">
            <a:spLocks noGrp="1"/>
          </p:cNvSpPr>
          <p:nvPr>
            <p:ph type="title"/>
          </p:nvPr>
        </p:nvSpPr>
        <p:spPr>
          <a:xfrm>
            <a:off x="83100" y="950375"/>
            <a:ext cx="4045200" cy="3871200"/>
          </a:xfrm>
          <a:prstGeom prst="rect">
            <a:avLst/>
          </a:prstGeom>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dk2"/>
              </a:buClr>
              <a:buSzPts val="1600"/>
              <a:buFont typeface="Average"/>
              <a:buChar char="●"/>
            </a:pPr>
            <a:r>
              <a:rPr lang="en" sz="1600">
                <a:solidFill>
                  <a:schemeClr val="dk2"/>
                </a:solidFill>
                <a:latin typeface="Average"/>
                <a:ea typeface="Average"/>
                <a:cs typeface="Average"/>
                <a:sym typeface="Average"/>
              </a:rPr>
              <a:t>Moderate negative  correlation between ‘discounted’ and ‘BestSeller’ (-0.47) which means Best-selling products are less likely to be discounted.</a:t>
            </a:r>
            <a:endParaRPr sz="1600">
              <a:solidFill>
                <a:schemeClr val="dk2"/>
              </a:solidFill>
              <a:latin typeface="Average"/>
              <a:ea typeface="Average"/>
              <a:cs typeface="Average"/>
              <a:sym typeface="Average"/>
            </a:endParaRPr>
          </a:p>
          <a:p>
            <a:pPr marL="457200" lvl="0" indent="-330200" algn="l" rtl="0">
              <a:lnSpc>
                <a:spcPct val="115000"/>
              </a:lnSpc>
              <a:spcBef>
                <a:spcPts val="0"/>
              </a:spcBef>
              <a:spcAft>
                <a:spcPts val="0"/>
              </a:spcAft>
              <a:buClr>
                <a:schemeClr val="dk2"/>
              </a:buClr>
              <a:buSzPts val="1600"/>
              <a:buFont typeface="Average"/>
              <a:buChar char="●"/>
            </a:pPr>
            <a:r>
              <a:rPr lang="en" sz="1600">
                <a:solidFill>
                  <a:schemeClr val="dk2"/>
                </a:solidFill>
                <a:latin typeface="Average"/>
                <a:ea typeface="Average"/>
                <a:cs typeface="Average"/>
                <a:sym typeface="Average"/>
              </a:rPr>
              <a:t>‘BestSeller’ has a moderate positive correlation with ‘currentPrice’ (0.49) inferring higher-priced products might also be best sellers.</a:t>
            </a:r>
            <a:endParaRPr sz="1600">
              <a:solidFill>
                <a:schemeClr val="dk2"/>
              </a:solidFill>
              <a:latin typeface="Average"/>
              <a:ea typeface="Average"/>
              <a:cs typeface="Average"/>
              <a:sym typeface="Average"/>
            </a:endParaRPr>
          </a:p>
          <a:p>
            <a:pPr marL="457200" lvl="0" indent="-330200" algn="l" rtl="0">
              <a:lnSpc>
                <a:spcPct val="115000"/>
              </a:lnSpc>
              <a:spcBef>
                <a:spcPts val="0"/>
              </a:spcBef>
              <a:spcAft>
                <a:spcPts val="0"/>
              </a:spcAft>
              <a:buClr>
                <a:schemeClr val="dk2"/>
              </a:buClr>
              <a:buSzPts val="1600"/>
              <a:buFont typeface="Average"/>
              <a:buChar char="●"/>
            </a:pPr>
            <a:r>
              <a:rPr lang="en" sz="1600">
                <a:solidFill>
                  <a:schemeClr val="dk2"/>
                </a:solidFill>
                <a:latin typeface="Average"/>
                <a:ea typeface="Average"/>
                <a:cs typeface="Average"/>
                <a:sym typeface="Average"/>
              </a:rPr>
              <a:t>‘Fit Feedback’ and ‘Recommend Feedback’ have a strong negative correlation (-0.64).which could mean who feel the fit of a product is poor are less likely to recommend it.</a:t>
            </a:r>
            <a:endParaRPr sz="1600">
              <a:solidFill>
                <a:schemeClr val="dk2"/>
              </a:solidFill>
              <a:latin typeface="Average"/>
              <a:ea typeface="Average"/>
              <a:cs typeface="Average"/>
              <a:sym typeface="Average"/>
            </a:endParaRPr>
          </a:p>
        </p:txBody>
      </p:sp>
      <p:pic>
        <p:nvPicPr>
          <p:cNvPr id="144" name="Google Shape;144;p21"/>
          <p:cNvPicPr preferRelativeResize="0"/>
          <p:nvPr/>
        </p:nvPicPr>
        <p:blipFill>
          <a:blip r:embed="rId4">
            <a:alphaModFix/>
          </a:blip>
          <a:stretch>
            <a:fillRect/>
          </a:stretch>
        </p:blipFill>
        <p:spPr>
          <a:xfrm>
            <a:off x="4572000" y="450200"/>
            <a:ext cx="4650775" cy="4523676"/>
          </a:xfrm>
          <a:prstGeom prst="rect">
            <a:avLst/>
          </a:prstGeom>
          <a:noFill/>
          <a:ln>
            <a:noFill/>
          </a:ln>
        </p:spPr>
      </p:pic>
      <p:sp>
        <p:nvSpPr>
          <p:cNvPr id="145" name="Google Shape;145;p21"/>
          <p:cNvSpPr txBox="1">
            <a:spLocks noGrp="1"/>
          </p:cNvSpPr>
          <p:nvPr>
            <p:ph type="title"/>
          </p:nvPr>
        </p:nvSpPr>
        <p:spPr>
          <a:xfrm>
            <a:off x="28725" y="113100"/>
            <a:ext cx="4366500" cy="71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100"/>
              <a:t>Multivariate Analysis</a:t>
            </a:r>
            <a:endParaRPr sz="4100"/>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1038</Words>
  <Application>Microsoft Office PowerPoint</Application>
  <PresentationFormat>On-screen Show (16:9)</PresentationFormat>
  <Paragraphs>83</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Oswald</vt:lpstr>
      <vt:lpstr>Average</vt:lpstr>
      <vt:lpstr>Roboto</vt:lpstr>
      <vt:lpstr>Slate</vt:lpstr>
      <vt:lpstr>Nike:  Product Recommendation System</vt:lpstr>
      <vt:lpstr>Introduction and Marketing Objective</vt:lpstr>
      <vt:lpstr>Data Overview</vt:lpstr>
      <vt:lpstr>Exploratory Data Analysis</vt:lpstr>
      <vt:lpstr>Univariate Analysis</vt:lpstr>
      <vt:lpstr>Highest number of reviews/purchases</vt:lpstr>
      <vt:lpstr>Feedback Analysis</vt:lpstr>
      <vt:lpstr>Bivariate Analysis</vt:lpstr>
      <vt:lpstr>Moderate negative  correlation between ‘discounted’ and ‘BestSeller’ (-0.47) which means Best-selling products are less likely to be discounted. ‘BestSeller’ has a moderate positive correlation with ‘currentPrice’ (0.49) inferring higher-priced products might also be best sellers. ‘Fit Feedback’ and ‘Recommend Feedback’ have a strong negative correlation (-0.64).which could mean who feel the fit of a product is poor are less likely to recommend it.</vt:lpstr>
      <vt:lpstr>Sentiment Analysis</vt:lpstr>
      <vt:lpstr>Product Recommendation System</vt:lpstr>
      <vt:lpstr>Steps to make Product Recommendation System</vt:lpstr>
      <vt:lpstr>Results</vt:lpstr>
      <vt:lpstr>The sentiment and recommendation analysis revealed critical insights into product performance and customer preferences like ‘Nike Air Jordan Mid ’ is the most popular pair of shoes and how customers like it when they can customise their shoes like in ‘NBY’. A content-based filtering recommendation system was implemented, leveraging product attributes like price, ratings, and feedback to suggest similar items. While functional, the recommendation system's effectiveness is limited, as indicated by its low Precision@10 (20%) and Mean Reciprocal Rank (0.50). A better dataset with less repeatability and with more user interaction data can produce a better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Karan Khadka</cp:lastModifiedBy>
  <cp:revision>1</cp:revision>
  <dcterms:modified xsi:type="dcterms:W3CDTF">2024-11-29T20:27:25Z</dcterms:modified>
</cp:coreProperties>
</file>